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الرابعة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p:txBody>
          <a:bodyPr>
            <a:normAutofit/>
          </a:bodyPr>
          <a:lstStyle/>
          <a:p>
            <a:r>
              <a:rPr lang="en-US" sz="2400" b="1" dirty="0">
                <a:latin typeface="Times New Roman" panose="02020603050405020304" pitchFamily="18" charset="0"/>
                <a:ea typeface="Calibri" panose="020F0502020204030204" pitchFamily="34" charset="0"/>
              </a:rPr>
              <a:t>Gender Issues and Linguistic Change</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492899"/>
            <a:ext cx="8596668" cy="4548464"/>
          </a:xfrm>
        </p:spPr>
        <p:txBody>
          <a:bodyPr/>
          <a:lstStyle/>
          <a:p>
            <a:pPr algn="just">
              <a:lnSpc>
                <a:spcPct val="150000"/>
              </a:lnSpc>
            </a:pPr>
            <a:r>
              <a:rPr lang="en-US" sz="2400" dirty="0">
                <a:solidFill>
                  <a:schemeClr val="tx1"/>
                </a:solidFill>
                <a:latin typeface="Times New Roman" panose="02020603050405020304" pitchFamily="18" charset="0"/>
                <a:ea typeface="Calibri" panose="020F0502020204030204" pitchFamily="34" charset="0"/>
              </a:rPr>
              <a:t>The course of the history of English since the Renaissance has seen numerous attempts to reform the language in one way or another: to prohibit or encourage borrowings, to prescribe matters of grammatical usage, to change the established spellings of words.</a:t>
            </a:r>
          </a:p>
          <a:p>
            <a:pPr algn="just">
              <a:lnSpc>
                <a:spcPct val="150000"/>
              </a:lnSpc>
            </a:pPr>
            <a:r>
              <a:rPr lang="en-US" sz="2400" dirty="0">
                <a:solidFill>
                  <a:schemeClr val="tx1"/>
                </a:solidFill>
                <a:latin typeface="Times New Roman" panose="02020603050405020304" pitchFamily="18" charset="0"/>
                <a:ea typeface="Calibri" panose="020F0502020204030204" pitchFamily="34" charset="0"/>
              </a:rPr>
              <a:t>The efforts to eliminate sexism from English, though having met with resistance, have been more successful than most attempts at reform.</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1D58119-60C3-4ECB-A9CB-F6C25C6829A2}"/>
              </a:ext>
            </a:extLst>
          </p:cNvPr>
          <p:cNvSpPr>
            <a:spLocks noGrp="1"/>
          </p:cNvSpPr>
          <p:nvPr>
            <p:ph idx="1"/>
          </p:nvPr>
        </p:nvSpPr>
        <p:spPr>
          <a:xfrm>
            <a:off x="677334" y="1166327"/>
            <a:ext cx="8596668" cy="4875035"/>
          </a:xfrm>
        </p:spPr>
        <p:txBody>
          <a:bodyPr/>
          <a:lstStyle/>
          <a:p>
            <a:pPr>
              <a:lnSpc>
                <a:spcPct val="150000"/>
              </a:lnSpc>
            </a:pPr>
            <a:r>
              <a:rPr lang="en-US" dirty="0">
                <a:solidFill>
                  <a:schemeClr val="tx1"/>
                </a:solidFill>
                <a:latin typeface="Times New Roman" panose="02020603050405020304" pitchFamily="18" charset="0"/>
                <a:ea typeface="Calibri" panose="020F0502020204030204" pitchFamily="34" charset="0"/>
              </a:rPr>
              <a:t>Among the most obvious instances of the earlier usage are the noun man and the masculine pronoun he.</a:t>
            </a:r>
          </a:p>
          <a:p>
            <a:pPr>
              <a:lnSpc>
                <a:spcPct val="150000"/>
              </a:lnSpc>
            </a:pPr>
            <a:r>
              <a:rPr lang="en-US" dirty="0">
                <a:solidFill>
                  <a:schemeClr val="tx1"/>
                </a:solidFill>
                <a:latin typeface="Times New Roman" panose="02020603050405020304" pitchFamily="18" charset="0"/>
                <a:ea typeface="Calibri" panose="020F0502020204030204" pitchFamily="34" charset="0"/>
              </a:rPr>
              <a:t>Such usage was normal in the English language for two centuries, although one interesting result of recent research is the demonstration that grammarians since the eighteenth century, mostly male, have helped to bring about and reinforce a usage that is socially biased and grammatically illogical.</a:t>
            </a:r>
          </a:p>
          <a:p>
            <a:pPr>
              <a:lnSpc>
                <a:spcPct val="150000"/>
              </a:lnSpc>
            </a:pPr>
            <a:r>
              <a:rPr lang="en-US" dirty="0">
                <a:solidFill>
                  <a:schemeClr val="tx1"/>
                </a:solidFill>
                <a:latin typeface="Times New Roman" panose="02020603050405020304" pitchFamily="18" charset="0"/>
                <a:ea typeface="Calibri" panose="020F0502020204030204" pitchFamily="34" charset="0"/>
              </a:rPr>
              <a:t> In the sentence, “Everybody should button their coat,” males and females are treated equally.</a:t>
            </a:r>
          </a:p>
          <a:p>
            <a:pPr>
              <a:lnSpc>
                <a:spcPct val="150000"/>
              </a:lnSpc>
            </a:pPr>
            <a:r>
              <a:rPr lang="en-US" dirty="0">
                <a:solidFill>
                  <a:schemeClr val="tx1"/>
                </a:solidFill>
                <a:latin typeface="Times New Roman" panose="02020603050405020304" pitchFamily="18" charset="0"/>
                <a:ea typeface="Calibri" panose="020F0502020204030204" pitchFamily="34" charset="0"/>
              </a:rPr>
              <a:t>Other nouns, adjectives, and forms of address have supplanted sexist language </a:t>
            </a:r>
            <a:endParaRPr lang="en-US" dirty="0">
              <a:solidFill>
                <a:schemeClr val="tx1"/>
              </a:solidFill>
            </a:endParaRPr>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718457"/>
            <a:ext cx="10515600" cy="5458506"/>
          </a:xfrm>
        </p:spPr>
        <p:txBody>
          <a:bodyPr>
            <a:normAutofit/>
          </a:bodyPr>
          <a:lstStyle/>
          <a:p>
            <a:r>
              <a:rPr lang="en-US" dirty="0" err="1">
                <a:solidFill>
                  <a:schemeClr val="tx1"/>
                </a:solidFill>
                <a:latin typeface="Times New Roman" panose="02020603050405020304" pitchFamily="18" charset="0"/>
                <a:ea typeface="Calibri" panose="020F0502020204030204" pitchFamily="34" charset="0"/>
              </a:rPr>
              <a:t>Ms</a:t>
            </a:r>
            <a:r>
              <a:rPr lang="en-US" dirty="0">
                <a:solidFill>
                  <a:schemeClr val="tx1"/>
                </a:solidFill>
                <a:latin typeface="Times New Roman" panose="02020603050405020304" pitchFamily="18" charset="0"/>
                <a:ea typeface="Calibri" panose="020F0502020204030204" pitchFamily="34" charset="0"/>
              </a:rPr>
              <a:t> is a happy replacement in many contexts for the uncertainties .</a:t>
            </a:r>
          </a:p>
          <a:p>
            <a:pPr>
              <a:lnSpc>
                <a:spcPct val="150000"/>
              </a:lnSpc>
            </a:pPr>
            <a:r>
              <a:rPr lang="en-US" sz="2000" dirty="0">
                <a:solidFill>
                  <a:schemeClr val="tx1"/>
                </a:solidFill>
                <a:latin typeface="Times New Roman" panose="02020603050405020304" pitchFamily="18" charset="0"/>
                <a:ea typeface="Calibri" panose="020F0502020204030204" pitchFamily="34" charset="0"/>
              </a:rPr>
              <a:t>Flight attendant has given stewardess a dated ring, somewhat like a 1950s movie, where one might also hear girl for woman in a way that now jars, especially if there is no question of referring to the man as a boy.</a:t>
            </a:r>
          </a:p>
          <a:p>
            <a:pPr>
              <a:lnSpc>
                <a:spcPct val="150000"/>
              </a:lnSpc>
            </a:pPr>
            <a:r>
              <a:rPr lang="en-US" sz="2000" dirty="0">
                <a:solidFill>
                  <a:schemeClr val="tx1"/>
                </a:solidFill>
                <a:latin typeface="Times New Roman" panose="02020603050405020304" pitchFamily="18" charset="0"/>
                <a:ea typeface="Calibri" panose="020F0502020204030204" pitchFamily="34" charset="0"/>
              </a:rPr>
              <a:t>Poetess, authoress, and sculptress were out or on their way out before the feminist writings of the 1970s, while actress has had more resilience, possibly in part because of distinctions in awards for performance that would not apply to poets, authors, and sculptors. For more details see pages55-56.</a:t>
            </a:r>
            <a:endParaRPr lang="en-US" sz="2000" dirty="0">
              <a:solidFill>
                <a:schemeClr val="tx1"/>
              </a:solidFill>
            </a:endParaRPr>
          </a:p>
        </p:txBody>
      </p:sp>
    </p:spTree>
    <p:extLst>
      <p:ext uri="{BB962C8B-B14F-4D97-AF65-F5344CB8AC3E}">
        <p14:creationId xmlns:p14="http://schemas.microsoft.com/office/powerpoint/2010/main" val="9096588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301</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Times New Roman</vt:lpstr>
      <vt:lpstr>Trebuchet MS</vt:lpstr>
      <vt:lpstr>Wingdings 3</vt:lpstr>
      <vt:lpstr>Facet</vt:lpstr>
      <vt:lpstr>PowerPoint Presentation</vt:lpstr>
      <vt:lpstr>Gender Issues and Linguistic Change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7</cp:revision>
  <dcterms:created xsi:type="dcterms:W3CDTF">2020-03-18T12:46:15Z</dcterms:created>
  <dcterms:modified xsi:type="dcterms:W3CDTF">2020-03-18T20:48:55Z</dcterms:modified>
</cp:coreProperties>
</file>